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4" r:id="rId5"/>
    <p:sldId id="261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2" r:id="rId23"/>
    <p:sldId id="283" r:id="rId24"/>
    <p:sldId id="284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5" r:id="rId50"/>
    <p:sldId id="258" r:id="rId51"/>
    <p:sldId id="26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57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1030" name="Picture 6" descr="Who is Alex from target and why is Alex from target so popular">
            <a:extLst>
              <a:ext uri="{FF2B5EF4-FFF2-40B4-BE49-F238E27FC236}">
                <a16:creationId xmlns:a16="http://schemas.microsoft.com/office/drawing/2014/main" id="{4F3EE24A-458C-7080-41AF-08EB9CFB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222343"/>
            <a:ext cx="3017327" cy="29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EACDD9-7F3C-E56E-F499-2ECDCC8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4497020"/>
            <a:ext cx="3398549" cy="19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F67A4-DA05-A5A5-B9E9-E6E560B55EEF}"/>
              </a:ext>
            </a:extLst>
          </p:cNvPr>
          <p:cNvSpPr/>
          <p:nvPr/>
        </p:nvSpPr>
        <p:spPr>
          <a:xfrm>
            <a:off x="519970" y="5415508"/>
            <a:ext cx="3398549" cy="431800"/>
          </a:xfrm>
          <a:prstGeom prst="rect">
            <a:avLst/>
          </a:prstGeom>
          <a:solidFill>
            <a:srgbClr val="736B5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rm(list=ls())</a:t>
            </a:r>
          </a:p>
        </p:txBody>
      </p:sp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4284-778A-B3C5-6668-6B4CCA33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60AB-70D5-C8AC-BE45-E5199DD6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11" y="182562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44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46" y="1825625"/>
            <a:ext cx="682113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3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4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21187-49DD-071F-9CB8-0C1C16C5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59" y="1485893"/>
            <a:ext cx="3635141" cy="262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86" y="4231453"/>
            <a:ext cx="6999314" cy="2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7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~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A50A-B330-CFDF-6FD0-4D1325B0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15DB-C54C-BBEF-A557-C5DFB799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6" y="1027906"/>
            <a:ext cx="3543795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58D2D-A7C8-7A64-7BB9-B91DC777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7" y="2614508"/>
            <a:ext cx="6250646" cy="39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32" y="2963105"/>
            <a:ext cx="7656576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4" y="2372292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A165-D5E4-7656-5E7C-FD418E3B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12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 error </a:t>
            </a:r>
          </a:p>
          <a:p>
            <a:pPr marL="457200" lvl="1" indent="0">
              <a:buNone/>
            </a:pPr>
            <a:r>
              <a:rPr lang="en-US" sz="2000" dirty="0"/>
              <a:t>  Or your advisor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90C5-B24A-64EF-1539-E4D4BFBE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565831"/>
            <a:ext cx="7310384" cy="2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0766-9D84-A031-FE78-90084333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1AFA6-8FDE-EC36-B112-57687A4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4F43-FD2A-996F-D15B-42FC39F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80768-613E-AF38-E968-18CD1789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F9E21-E812-5A0F-6051-437B4A43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767E-F21D-3582-D127-02FD1BD6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27C8-E83E-8B83-4976-55E2BB2D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04D88-B948-41C6-C987-A9B7DE4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57160" cy="4910455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so results stay current when changes are made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0AE4-2559-3B74-C7C3-898BBA52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825624"/>
            <a:ext cx="3382489" cy="3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to combine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417C-83BB-0EF2-447A-B322865C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7846"/>
            <a:ext cx="6094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DD23-A1FD-1D3C-B76B-D1CB48589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016A-D5B5-0CE0-D3D7-0D86A3AE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071C4-0C73-9A83-F008-844002D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BAD8-7B1B-CB29-E452-6D0D1BE7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  <a:p>
            <a:r>
              <a:rPr lang="en-US" sz="2400" dirty="0"/>
              <a:t>Debugging your functions in targets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87D-F8D5-7EA7-1638-3DF2AC77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400" dirty="0"/>
              <a:t>When you encounter an error with little explanation, go to the most recent log and you’ll find a more detailed report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FAF0-DADF-EB27-A935-5013F76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536E0-F012-87CA-9459-AA04ABBE1FC0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B79FA-A5E5-C648-1E23-D8C5E053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7BDEB-C93F-8C57-7FCB-76148939F534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5775F-F955-1F9D-045F-35A5FD2225A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8168521" y="3532082"/>
            <a:ext cx="318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Not super informative for debugging in this case because the code is so simple but can be very helpful for more complex analyses.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315F1-F06E-E0CA-3D38-74D8483F3AB6}"/>
              </a:ext>
            </a:extLst>
          </p:cNvPr>
          <p:cNvSpPr txBox="1"/>
          <p:nvPr/>
        </p:nvSpPr>
        <p:spPr>
          <a:xfrm>
            <a:off x="8168521" y="2314314"/>
            <a:ext cx="31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Lots of session info that can be useful depending on what you’re doing</a:t>
            </a:r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E79-335D-161A-774F-FBFA4DE1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EA6-5E5D-A7CE-6FE6-D1FA381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745D-C6EE-96FB-A44C-37D19F4F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50760-2ECF-9350-9C6A-6350673804F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E15E6-8160-97BB-02D9-E36CA657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11" y="4058966"/>
            <a:ext cx="6118765" cy="22529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A0C1C93-AC5F-185A-2195-65490593BE00}"/>
              </a:ext>
            </a:extLst>
          </p:cNvPr>
          <p:cNvSpPr/>
          <p:nvPr/>
        </p:nvSpPr>
        <p:spPr>
          <a:xfrm>
            <a:off x="6096000" y="4334256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A0B-E4B6-6BBA-3E11-4F68C19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AF19-CA6E-BB27-F584-8B6CFF8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A76-A291-6FDC-F403-88608CF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8CF08-C950-E19B-AED6-903C165370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 and save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tar_make</a:t>
            </a:r>
            <a:r>
              <a:rPr lang="en-US" sz="2400" dirty="0"/>
              <a:t>() with </a:t>
            </a:r>
            <a:r>
              <a:rPr lang="en-US" sz="2400" dirty="0" err="1"/>
              <a:t>callr_function</a:t>
            </a:r>
            <a:r>
              <a:rPr lang="en-US" sz="2400" dirty="0"/>
              <a:t> = NULL, </a:t>
            </a:r>
            <a:r>
              <a:rPr lang="en-US" sz="2400" dirty="0" err="1"/>
              <a:t>use_crew</a:t>
            </a:r>
            <a:r>
              <a:rPr lang="en-US" sz="2400" dirty="0"/>
              <a:t> = FALSE, and </a:t>
            </a:r>
            <a:r>
              <a:rPr lang="en-US" sz="2400" dirty="0" err="1"/>
              <a:t>as_job</a:t>
            </a:r>
            <a:r>
              <a:rPr lang="en-US" sz="2400" dirty="0"/>
              <a:t> = FALSE </a:t>
            </a:r>
          </a:p>
          <a:p>
            <a:pPr lvl="1"/>
            <a:r>
              <a:rPr lang="en-US" sz="2000" dirty="0"/>
              <a:t>This runs the whole pipeline in your interactive session without launching a new </a:t>
            </a:r>
            <a:r>
              <a:rPr lang="en-US" sz="2000" dirty="0" err="1"/>
              <a:t>callr</a:t>
            </a:r>
            <a:r>
              <a:rPr lang="en-US" sz="2000" dirty="0"/>
              <a:t>::r() process, parallel crew workers, or an RStudio job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B099-53BA-5EA5-F226-60D6DE4E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4726094"/>
            <a:ext cx="986927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really like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 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D973-1CD1-460A-3CAB-15B9EEE6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68E-8738-277A-68C4-2F626C5E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AD81-A2A9-F57E-B8D6-E5B7B1E0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357EF-F042-5189-82F9-225E519FE67F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ED3B3-789F-9C04-93AE-6D20B90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5" y="2082184"/>
            <a:ext cx="7554379" cy="44106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698C4D-F977-E173-D067-A3588D3C08BE}"/>
              </a:ext>
            </a:extLst>
          </p:cNvPr>
          <p:cNvSpPr/>
          <p:nvPr/>
        </p:nvSpPr>
        <p:spPr>
          <a:xfrm>
            <a:off x="3983736" y="5948363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078-1DC1-E10E-ABA2-CCF4E868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44E-3B6C-47AB-2054-37D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BC06-ECDE-10C0-D720-79A37290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1EE31-FEB2-A020-9F38-6FB5719E2111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DBE38-1251-A508-F45B-E94AD00E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2179192"/>
            <a:ext cx="9813349" cy="44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BCAD-F717-ACCF-B6E6-E6CBB048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6D7-4D3D-C510-E6C9-1C6076A2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C882-EFC1-4D25-AC4C-499E340E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EC5069-23AC-2F40-54E7-AB0B884E24E4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B9FB-9CD3-C45F-9884-1DF3D3E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76" y="2230968"/>
            <a:ext cx="8308148" cy="44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2888-75F1-3C0C-7B50-4954131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B71-11D5-414E-3A7B-8C428FC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8FA1-93FE-6E6E-0B10-EA8C96DC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AD92-7FCB-7A41-5A67-2D186C98937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We’ve located the line that contains the error</a:t>
            </a:r>
          </a:p>
          <a:p>
            <a:r>
              <a:rPr lang="en-US" sz="2400" dirty="0"/>
              <a:t>Replace the misspelled variable and rerun </a:t>
            </a:r>
            <a:r>
              <a:rPr lang="en-US" sz="2400" dirty="0" err="1"/>
              <a:t>tar_make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3C11-9F1F-6056-35C6-22601F70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" y="3194505"/>
            <a:ext cx="6417350" cy="2383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217D-ECD3-C67B-70B2-D168F0D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88" y="4386172"/>
            <a:ext cx="5004877" cy="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5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22C-8310-67C6-0783-F94AFB6E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08F-165F-480D-2716-A2370D9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1CA4-3E15-A4B6-D548-4235A67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92230E-EECF-D9F2-F986-3B3EA8BAD7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3BDC9-8428-19FC-E5E8-2E6F1421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C10B05-62EA-4592-4B49-579EDCC76F26}"/>
              </a:ext>
            </a:extLst>
          </p:cNvPr>
          <p:cNvSpPr/>
          <p:nvPr/>
        </p:nvSpPr>
        <p:spPr>
          <a:xfrm>
            <a:off x="7869936" y="4704066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D16CB-11BC-FE29-AFE6-39E1279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9" y="2403059"/>
            <a:ext cx="5682085" cy="44549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BF1A1E-E5A9-5B6E-D293-A21111A2100B}"/>
              </a:ext>
            </a:extLst>
          </p:cNvPr>
          <p:cNvSpPr/>
          <p:nvPr/>
        </p:nvSpPr>
        <p:spPr>
          <a:xfrm>
            <a:off x="2962656" y="2457690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0686-E9F4-337C-D1C9-70798A9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BE79-1F83-F5CB-DF23-75AB0C58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6454-1FD2-5C75-6649-78A0F581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7ACFD-F6F8-AEB4-7E96-D35E128781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2AD0-3EEE-A747-680D-A2BD6E29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462"/>
            <a:ext cx="6868192" cy="279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2C54-01DC-809B-1C22-FD307FE6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2" y="3666636"/>
            <a:ext cx="5222422" cy="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5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280-9BA8-A8E4-A358-7E214063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124-B12C-996C-39D0-9080C76A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4EFC-4305-8D78-B3C5-2ED4E6C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15B96A-3112-AEC5-7381-F72B914B41A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2154E-237B-FD27-90F9-1B162EDA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824848"/>
            <a:ext cx="4031413" cy="1156358"/>
          </a:xfrm>
          <a:prstGeom prst="rect">
            <a:avLst/>
          </a:prstGeom>
        </p:spPr>
      </p:pic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7CF12A-8B75-DF62-AA08-ABB9EEAC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09" y="2518334"/>
            <a:ext cx="7322387" cy="41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5EB-6424-F5F4-1CE2-D9BB653F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" y="2431669"/>
            <a:ext cx="9616440" cy="1325563"/>
          </a:xfrm>
        </p:spPr>
        <p:txBody>
          <a:bodyPr/>
          <a:lstStyle/>
          <a:p>
            <a:pPr algn="ctr"/>
            <a:r>
              <a:rPr lang="en-US" dirty="0"/>
              <a:t>Now we have an efficient, organized, and fully reproducible workflow!</a:t>
            </a:r>
          </a:p>
        </p:txBody>
      </p:sp>
    </p:spTree>
    <p:extLst>
      <p:ext uri="{BB962C8B-B14F-4D97-AF65-F5344CB8AC3E}">
        <p14:creationId xmlns:p14="http://schemas.microsoft.com/office/powerpoint/2010/main" val="51820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B62-2BD2-0846-0564-B39DA7BE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 last note… 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F306-16A3-1D50-EF95-0D1B6DA0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tar_invalidate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57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E3F1-805F-FE4E-2032-8C10484B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36515"/>
            <a:ext cx="10515600" cy="959739"/>
          </a:xfrm>
        </p:spPr>
        <p:txBody>
          <a:bodyPr/>
          <a:lstStyle/>
          <a:p>
            <a:pPr algn="ctr"/>
            <a:r>
              <a:rPr lang="en-US" dirty="0"/>
              <a:t>Congratulations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4C88-4483-F304-DB00-A75AAE46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12" y="1623242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You now know how to code using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A8C5FC-F418-06CE-1240-7940EC265B59}"/>
              </a:ext>
            </a:extLst>
          </p:cNvPr>
          <p:cNvGrpSpPr/>
          <p:nvPr/>
        </p:nvGrpSpPr>
        <p:grpSpPr>
          <a:xfrm>
            <a:off x="3733038" y="2373335"/>
            <a:ext cx="4725924" cy="4348734"/>
            <a:chOff x="2762250" y="95250"/>
            <a:chExt cx="6667500" cy="666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554C8-E1AA-9A47-41A7-DA237660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250" y="95250"/>
              <a:ext cx="6667500" cy="666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861D5C-8CBC-1DB0-4218-3D2A53C7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9812" y="1508252"/>
              <a:ext cx="2372056" cy="457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D3757D-FC64-4D4C-8772-D1D95B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490" y="1622569"/>
              <a:ext cx="266737" cy="342947"/>
            </a:xfrm>
            <a:prstGeom prst="rect">
              <a:avLst/>
            </a:prstGeom>
          </p:spPr>
        </p:pic>
      </p:grpSp>
      <p:pic>
        <p:nvPicPr>
          <p:cNvPr id="2050" name="Picture 2" descr="Colorful cartoon lightning symbol Royalty Free Vector Image">
            <a:extLst>
              <a:ext uri="{FF2B5EF4-FFF2-40B4-BE49-F238E27FC236}">
                <a16:creationId xmlns:a16="http://schemas.microsoft.com/office/drawing/2014/main" id="{C428F169-F54E-9436-DB05-946CCA1F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567">
            <a:off x="4981280" y="4534129"/>
            <a:ext cx="503767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ppy Computer Vector Art, Icons, and Graphics for Free Download">
            <a:extLst>
              <a:ext uri="{FF2B5EF4-FFF2-40B4-BE49-F238E27FC236}">
                <a16:creationId xmlns:a16="http://schemas.microsoft.com/office/drawing/2014/main" id="{3B6CEF1D-94D7-7D5B-6BD0-97FC4AEC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20" y="4463234"/>
            <a:ext cx="943134" cy="9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FE9876-3691-5E7F-94E4-3630B3B2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9902">
            <a:off x="6540891" y="4941861"/>
            <a:ext cx="863043" cy="4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88CEE9-1D71-8834-9FAC-219FCC1BB2A8}"/>
              </a:ext>
            </a:extLst>
          </p:cNvPr>
          <p:cNvSpPr/>
          <p:nvPr/>
        </p:nvSpPr>
        <p:spPr>
          <a:xfrm>
            <a:off x="5642777" y="2450462"/>
            <a:ext cx="150876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080F9B-C0A1-1C83-DDFF-3CAFB10C269E}"/>
              </a:ext>
            </a:extLst>
          </p:cNvPr>
          <p:cNvSpPr/>
          <p:nvPr/>
        </p:nvSpPr>
        <p:spPr>
          <a:xfrm>
            <a:off x="7749974" y="2466312"/>
            <a:ext cx="815935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B374A-C9AD-DEC2-301C-7E65412756BB}"/>
              </a:ext>
            </a:extLst>
          </p:cNvPr>
          <p:cNvSpPr/>
          <p:nvPr/>
        </p:nvSpPr>
        <p:spPr>
          <a:xfrm>
            <a:off x="7715687" y="2863244"/>
            <a:ext cx="1053409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started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0D45A-776C-D3A0-FB0B-431FB99DC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05242">
            <a:off x="4027701" y="4478400"/>
            <a:ext cx="995110" cy="11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(function) has entered the villa</a:t>
            </a:r>
          </a:p>
        </p:txBody>
      </p:sp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9894-F4B4-CB70-736C-2CCA02E5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8C81-0084-8B28-3415-257DF0AE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92C42-21C3-DB69-DD65-37A8E7D3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pipeline</a:t>
            </a:r>
          </a:p>
          <a:p>
            <a:r>
              <a:rPr lang="en-US" dirty="0"/>
              <a:t>Create project from scratch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github</a:t>
            </a:r>
            <a:r>
              <a:rPr lang="en-US" dirty="0"/>
              <a:t> use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targetize</a:t>
            </a:r>
            <a:r>
              <a:rPr lang="en-US" dirty="0"/>
              <a:t>” existing project</a:t>
            </a:r>
          </a:p>
          <a:p>
            <a:r>
              <a:rPr lang="en-US" dirty="0"/>
              <a:t>Debugging with targets</a:t>
            </a:r>
          </a:p>
          <a:p>
            <a:r>
              <a:rPr lang="en-US" dirty="0"/>
              <a:t>Targets with uga sapelo2 cluster</a:t>
            </a:r>
          </a:p>
          <a:p>
            <a:r>
              <a:rPr lang="en-US" dirty="0"/>
              <a:t>Parallel processing in targets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17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7C62-B549-3491-55E1-D0862D07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B8CF-FBFC-1D53-AA98-6ADA89DF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(similar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2B02-0930-E3D6-A6AA-958E9D0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0C82-4E4C-085C-0995-6DBF852011E5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pretty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69C0BB-EA6E-F50B-4DA7-7A4A850675CB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418DB-41B2-E525-ACDB-DE71B2F8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02F38-0112-A1E4-9CDB-8BF364525699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F263-CC8A-23B8-75F7-2CB39F27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7B100-91B6-CF17-3DAF-AB4FF5C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23286D-78A2-757C-6BF2-40F72852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62" y="76968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D055A-081A-C2A0-5D74-AECF6160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AE48E0-6F30-DE71-38F4-2473122B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1500</Words>
  <Application>Microsoft Office PowerPoint</Application>
  <PresentationFormat>Widescreen</PresentationFormat>
  <Paragraphs>198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What is t a r g e t s? </vt:lpstr>
      <vt:lpstr>Things I really like about t a r g e t s </vt:lpstr>
      <vt:lpstr>Still haven’t turned your head? </vt:lpstr>
      <vt:lpstr>tar_visnetwork()</vt:lpstr>
      <vt:lpstr>Setting up a t a r g e t s project </vt:lpstr>
      <vt:lpstr>Set up</vt:lpstr>
      <vt:lpstr>_targets.R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Fit a model</vt:lpstr>
      <vt:lpstr>ERROR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Results</vt:lpstr>
      <vt:lpstr>Results</vt:lpstr>
      <vt:lpstr>Results</vt:lpstr>
      <vt:lpstr>Now we have an efficient, organized, and fully reproducible workflow!</vt:lpstr>
      <vt:lpstr>One last note… using t a r g e t s with the UGA sapelo2 cluster</vt:lpstr>
      <vt:lpstr>Congratulations</vt:lpstr>
      <vt:lpstr>TODO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50</cp:revision>
  <dcterms:created xsi:type="dcterms:W3CDTF">2025-08-13T15:46:34Z</dcterms:created>
  <dcterms:modified xsi:type="dcterms:W3CDTF">2025-09-11T18:40:52Z</dcterms:modified>
</cp:coreProperties>
</file>